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0" r:id="rId2"/>
    <p:sldId id="328" r:id="rId3"/>
    <p:sldId id="303" r:id="rId4"/>
    <p:sldId id="309" r:id="rId5"/>
    <p:sldId id="311" r:id="rId6"/>
    <p:sldId id="329" r:id="rId7"/>
    <p:sldId id="334" r:id="rId8"/>
    <p:sldId id="335" r:id="rId9"/>
    <p:sldId id="332" r:id="rId10"/>
    <p:sldId id="336" r:id="rId11"/>
    <p:sldId id="337" r:id="rId12"/>
    <p:sldId id="343" r:id="rId13"/>
    <p:sldId id="374" r:id="rId14"/>
    <p:sldId id="347" r:id="rId15"/>
    <p:sldId id="348" r:id="rId16"/>
    <p:sldId id="349" r:id="rId17"/>
    <p:sldId id="350" r:id="rId18"/>
    <p:sldId id="351" r:id="rId19"/>
    <p:sldId id="354" r:id="rId20"/>
    <p:sldId id="358" r:id="rId21"/>
    <p:sldId id="360" r:id="rId22"/>
    <p:sldId id="371" r:id="rId23"/>
    <p:sldId id="344" r:id="rId24"/>
    <p:sldId id="339" r:id="rId25"/>
    <p:sldId id="340" r:id="rId26"/>
    <p:sldId id="341" r:id="rId27"/>
    <p:sldId id="342" r:id="rId28"/>
    <p:sldId id="370" r:id="rId29"/>
    <p:sldId id="330" r:id="rId30"/>
    <p:sldId id="308" r:id="rId31"/>
    <p:sldId id="305" r:id="rId32"/>
    <p:sldId id="306" r:id="rId33"/>
    <p:sldId id="307" r:id="rId34"/>
    <p:sldId id="373" r:id="rId35"/>
    <p:sldId id="372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22"/>
    </p:cViewPr>
  </p:sorterViewPr>
  <p:notesViewPr>
    <p:cSldViewPr>
      <p:cViewPr varScale="1">
        <p:scale>
          <a:sx n="54" d="100"/>
          <a:sy n="54" d="100"/>
        </p:scale>
        <p:origin x="-12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fld id="{2072703F-7047-495F-9EAA-5B13E8CAE455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fld id="{244BD3A2-C7B8-4138-8C72-39F8559B96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1E8D6F-EA68-4DE8-B5FF-A2F6A6B7EF61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03308A-A41A-4738-9445-499CC63850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FF8854-245C-4EC0-AD32-126EF5D942AD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BE94199-A081-454F-B03E-0522155A3F25}" type="slidenum">
              <a:rPr lang="tr-TR"/>
              <a:pPr algn="r" eaLnBrk="0" hangingPunct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3308A-A41A-4738-9445-499CC63850F1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9A60-5C5C-4034-8237-E5C884E428AC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073C-0DFF-4D63-B85F-F4FB294D4E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DBC5-2473-4995-A05F-804FC8C794FF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C43D-8618-4C00-AF0C-785F65CA4F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C06A-F540-4B22-AEAA-3A01C79E085E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41F3-4C42-4DDC-BC13-DDE46DFDAA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dya Yer Tutucusu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81E7-6546-44C6-A1D4-C827FCE28C19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49AF-D9E0-4F0D-8A31-B7C62EB8CE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2AB7-C69D-4C95-8217-A9A1793ED2BB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EC28-48FB-40AD-894E-BAFF2C257B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1A3E9-852D-4C75-85CF-F28445882AAD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855C-08A0-4302-B4ED-EC9976A90B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03C7-633E-4B24-AE2A-3AA3BAEA4750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EF54-2797-4B68-8A43-0045149B38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932E-1240-4C2A-AEF8-A5D9B3589E6A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9309-A5EE-426C-81A7-369C3D4295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95756-DD8B-4EFE-9856-3F81AC28EAFA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22059-71D1-4C83-80DA-1DACE33298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49EBB-EA4F-492A-B600-3A04267BAE17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82E71-D6F0-464E-94D7-FF3267A3C5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3BF2-02B6-4F1A-A1D4-4B2E29B466DC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81C3-9B49-4C35-879B-0DA59E40A3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2FE0-121C-4B97-801A-931F9281C960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984A-DF22-4827-AFE0-74AB06029B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F39E-5806-4E4F-9BDF-66D806F1DC87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87AC-C906-4F0B-94FD-6D0FF1F86E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093F86B3-D66D-4D42-AD72-673702591B1C}" type="datetime1">
              <a:rPr lang="tr-TR"/>
              <a:pPr>
                <a:defRPr/>
              </a:pPr>
              <a:t>03.06.2010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54990F4-E9F2-4597-BE6B-FB6296A7FA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%20Mustafa%20Karahan\Documents\aamarmara\tip\donem5\dersler_&amp;_videolar\diz%20art%20ekip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javascript:void(0)" TargetMode="External"/><Relationship Id="rId2" Type="http://schemas.openxmlformats.org/officeDocument/2006/relationships/hyperlink" Target="http://www.lafayetteinstrument.com/product_detail.asp?ItemID=2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http://www.lafayetteinstrument.com/productImages/58024A_Sm.jpg" TargetMode="External"/><Relationship Id="rId9" Type="http://schemas.openxmlformats.org/officeDocument/2006/relationships/image" Target="http://www.lafayetteinstrument.com/productImages/30010A_Main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7C72E-465B-4CB1-8E1F-853FE8E146D7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/>
          <a:lstStyle/>
          <a:p>
            <a:r>
              <a:rPr lang="tr-TR" sz="8000" smtClean="0"/>
              <a:t>Hasta Başı Eğitim </a:t>
            </a:r>
            <a:r>
              <a:rPr lang="tr-TR" sz="6600" smtClean="0"/>
              <a:t>için </a:t>
            </a:r>
            <a:r>
              <a:rPr lang="tr-TR" smtClean="0"/>
              <a:t/>
            </a:r>
            <a:br>
              <a:rPr lang="tr-TR" smtClean="0"/>
            </a:br>
            <a:r>
              <a:rPr lang="tr-TR" sz="8000" smtClean="0"/>
              <a:t>Pratik İpuçları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tr-TR" smtClean="0"/>
              <a:t>Prof. Dr. Mustafa Karahan</a:t>
            </a:r>
          </a:p>
          <a:p>
            <a:pPr marL="0" indent="0" algn="ctr">
              <a:buFontTx/>
              <a:buNone/>
            </a:pPr>
            <a:r>
              <a:rPr lang="tr-TR" smtClean="0"/>
              <a:t>Marmara Üniversitesi Tıp Fakültesi </a:t>
            </a:r>
          </a:p>
          <a:p>
            <a:pPr marL="0" indent="0" algn="ctr">
              <a:buFontTx/>
              <a:buNone/>
            </a:pPr>
            <a:r>
              <a:rPr lang="tr-TR" smtClean="0"/>
              <a:t>Ortopedi ve Travmatoloji A.B.D.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Bizim mesleğimizde ustamızı geçmek zorundayız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Gelişmekte olan bir bilim</a:t>
            </a:r>
          </a:p>
          <a:p>
            <a:r>
              <a:rPr lang="tr-TR" smtClean="0"/>
              <a:t>Ben</a:t>
            </a:r>
            <a:r>
              <a:rPr lang="tr-TR" baseline="0" smtClean="0"/>
              <a:t> öğrenciyken hepatit C ve AIDS yoktu</a:t>
            </a:r>
          </a:p>
          <a:p>
            <a:pPr lvl="1"/>
            <a:r>
              <a:rPr lang="tr-TR" smtClean="0"/>
              <a:t>Mide yanması antacid ile tedavi ediliyordu</a:t>
            </a:r>
          </a:p>
          <a:p>
            <a:r>
              <a:rPr lang="tr-TR" smtClean="0"/>
              <a:t>Uygulaması tavsiye edilen bilgilerin belki de yanlış olduğunu ve de bu bilginin değişebileceğini belirtmek gerek.</a:t>
            </a:r>
          </a:p>
          <a:p>
            <a:r>
              <a:rPr lang="tr-TR" baseline="0" smtClean="0"/>
              <a:t>Ustayı geçmenin</a:t>
            </a:r>
            <a:r>
              <a:rPr lang="tr-TR" smtClean="0"/>
              <a:t> tek yolu özgür düşünce ve araştırma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143000"/>
          </a:xfrm>
        </p:spPr>
        <p:txBody>
          <a:bodyPr/>
          <a:lstStyle/>
          <a:p>
            <a:r>
              <a:rPr lang="tr-TR" smtClean="0"/>
              <a:t>Tıp Eğitimi = Araştırma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73250" cy="100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76" y="3071810"/>
            <a:ext cx="85140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Klinikte Beceri Eğitimi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4810"/>
            <a:ext cx="4743456" cy="5810272"/>
          </a:xfrm>
        </p:spPr>
        <p:txBody>
          <a:bodyPr/>
          <a:lstStyle/>
          <a:p>
            <a:pPr lvl="0"/>
            <a:r>
              <a:rPr lang="tr-TR" sz="3200" smtClean="0"/>
              <a:t>A</a:t>
            </a:r>
            <a:r>
              <a:rPr lang="en-US" sz="3200" smtClean="0"/>
              <a:t>rtros</a:t>
            </a:r>
            <a:r>
              <a:rPr lang="tr-TR" sz="3200" smtClean="0"/>
              <a:t>k</a:t>
            </a:r>
            <a:r>
              <a:rPr lang="en-US" sz="3200" smtClean="0"/>
              <a:t>opi</a:t>
            </a:r>
            <a:r>
              <a:rPr lang="tr-TR" sz="3200" smtClean="0"/>
              <a:t>k</a:t>
            </a:r>
            <a:r>
              <a:rPr lang="en-US" sz="3200" smtClean="0"/>
              <a:t> </a:t>
            </a:r>
            <a:r>
              <a:rPr lang="tr-TR" sz="3200" smtClean="0"/>
              <a:t>girişimler</a:t>
            </a:r>
            <a:r>
              <a:rPr lang="tr-TR" sz="3200" baseline="0" smtClean="0"/>
              <a:t> en sık yapılan girişimlerdendir.</a:t>
            </a:r>
          </a:p>
          <a:p>
            <a:pPr lvl="0"/>
            <a:r>
              <a:rPr lang="tr-TR" smtClean="0"/>
              <a:t>Artroskopik</a:t>
            </a:r>
            <a:r>
              <a:rPr lang="tr-TR" baseline="0" smtClean="0"/>
              <a:t> cerrahi eğitimine çok önem verilir.</a:t>
            </a:r>
          </a:p>
          <a:p>
            <a:pPr lvl="0"/>
            <a:r>
              <a:rPr lang="tr-TR" smtClean="0"/>
              <a:t>Ancak öğrenme eğrisi düşük açılıdır.</a:t>
            </a:r>
            <a:endParaRPr lang="tr-TR" baseline="0" smtClean="0"/>
          </a:p>
          <a:p>
            <a:r>
              <a:rPr lang="tr-TR" smtClean="0"/>
              <a:t>Klinik ortamlarda</a:t>
            </a:r>
            <a:r>
              <a:rPr lang="tr-TR" baseline="0" smtClean="0"/>
              <a:t> giderek azalan eğitim süreleri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pic>
        <p:nvPicPr>
          <p:cNvPr id="5122" name="Picture 2" descr="C:\Users\Dr Mustafa Karahan\Pictures\aabilimsel\omuz yeni pozisyo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357298"/>
            <a:ext cx="294681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>
                <a:latin typeface="Arial" charset="0"/>
              </a:rPr>
              <a:t>Yeni eğitim</a:t>
            </a:r>
            <a:r>
              <a:rPr lang="tr-TR" sz="4000" baseline="0" smtClean="0">
                <a:latin typeface="Arial" charset="0"/>
              </a:rPr>
              <a:t> yöntemlerine ihtiyaç var.</a:t>
            </a:r>
            <a:endParaRPr lang="tr-TR" sz="4000" smtClean="0">
              <a:latin typeface="Arial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>
                <a:latin typeface="Arial" charset="0"/>
              </a:rPr>
              <a:t>Zaman ve maliyeti gözönüne</a:t>
            </a:r>
            <a:r>
              <a:rPr lang="tr-TR" baseline="0" smtClean="0">
                <a:latin typeface="Arial" charset="0"/>
              </a:rPr>
              <a:t> alan yöntemlere ihtiyaç var.</a:t>
            </a:r>
          </a:p>
          <a:p>
            <a:r>
              <a:rPr lang="tr-TR" baseline="0" smtClean="0">
                <a:latin typeface="Arial" charset="0"/>
              </a:rPr>
              <a:t>Diğer disiplinleri de içermelli</a:t>
            </a:r>
          </a:p>
          <a:p>
            <a:pPr lvl="1"/>
            <a:r>
              <a:rPr lang="tr-TR" smtClean="0">
                <a:latin typeface="Arial" charset="0"/>
              </a:rPr>
              <a:t>Kineziyoloji</a:t>
            </a:r>
          </a:p>
          <a:p>
            <a:pPr lvl="1"/>
            <a:r>
              <a:rPr lang="tr-TR" smtClean="0">
                <a:latin typeface="Arial" charset="0"/>
              </a:rPr>
              <a:t>Eğitim bilimleri</a:t>
            </a:r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029200"/>
            <a:ext cx="592455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914400"/>
            <a:ext cx="5638800" cy="1143000"/>
          </a:xfrm>
        </p:spPr>
        <p:txBody>
          <a:bodyPr/>
          <a:lstStyle/>
          <a:p>
            <a:r>
              <a:rPr lang="en-US" sz="4000" smtClean="0"/>
              <a:t>B</a:t>
            </a:r>
            <a:r>
              <a:rPr lang="tr-TR" sz="4000" smtClean="0"/>
              <a:t>asketbol maç sırasında öğrenilmez.</a:t>
            </a:r>
            <a:r>
              <a:rPr lang="en-US" sz="4000" smtClean="0"/>
              <a:t> </a:t>
            </a:r>
            <a:endParaRPr lang="tr-TR" sz="4000" smtClean="0">
              <a:latin typeface="Arial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733800"/>
            <a:ext cx="5486400" cy="2743200"/>
          </a:xfrm>
        </p:spPr>
        <p:txBody>
          <a:bodyPr/>
          <a:lstStyle/>
          <a:p>
            <a:r>
              <a:rPr lang="tr-TR" sz="2800" smtClean="0"/>
              <a:t>Öğrenciler önce …</a:t>
            </a:r>
          </a:p>
          <a:p>
            <a:pPr lvl="1"/>
            <a:r>
              <a:rPr lang="tr-TR" smtClean="0"/>
              <a:t>Kuralları öğrenirler</a:t>
            </a:r>
          </a:p>
          <a:p>
            <a:pPr lvl="1"/>
            <a:r>
              <a:rPr lang="tr-TR" smtClean="0"/>
              <a:t>Top sürmesini,</a:t>
            </a:r>
          </a:p>
          <a:p>
            <a:pPr lvl="1"/>
            <a:r>
              <a:rPr lang="tr-TR" smtClean="0"/>
              <a:t>Pas atmasını ve </a:t>
            </a:r>
          </a:p>
          <a:p>
            <a:pPr lvl="1"/>
            <a:r>
              <a:rPr lang="tr-TR" smtClean="0"/>
              <a:t>Şut çekmesini öğrenirler</a:t>
            </a:r>
            <a:r>
              <a:rPr lang="en-US" smtClean="0"/>
              <a:t>. </a:t>
            </a:r>
            <a:endParaRPr lang="tr-TR" smtClean="0"/>
          </a:p>
        </p:txBody>
      </p:sp>
      <p:pic>
        <p:nvPicPr>
          <p:cNvPr id="217092" name="Picture 4" descr="5023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895600"/>
            <a:ext cx="2200275" cy="3667125"/>
          </a:xfrm>
          <a:prstGeom prst="rect">
            <a:avLst/>
          </a:prstGeom>
          <a:noFill/>
        </p:spPr>
      </p:pic>
      <p:pic>
        <p:nvPicPr>
          <p:cNvPr id="217093" name="Picture 5" descr="35023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247173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tr-TR" sz="3600" smtClean="0"/>
              <a:t>Çocuk kondüktör yetiştirmek için</a:t>
            </a:r>
            <a:endParaRPr lang="tr-TR" sz="3600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3886200"/>
          </a:xfrm>
        </p:spPr>
        <p:txBody>
          <a:bodyPr/>
          <a:lstStyle/>
          <a:p>
            <a:r>
              <a:rPr lang="tr-TR" smtClean="0"/>
              <a:t>Düzenli olarak</a:t>
            </a:r>
          </a:p>
          <a:p>
            <a:r>
              <a:rPr lang="tr-TR" smtClean="0"/>
              <a:t>Değişik kombinasyonların tekrarı</a:t>
            </a:r>
          </a:p>
          <a:p>
            <a:r>
              <a:rPr lang="tr-TR" smtClean="0"/>
              <a:t>Belirli devamlı ve kesik kesik hareket</a:t>
            </a:r>
            <a:r>
              <a:rPr lang="en-US" smtClean="0"/>
              <a:t>, </a:t>
            </a:r>
            <a:endParaRPr lang="tr-TR" smtClean="0">
              <a:latin typeface="Arial" charset="0"/>
            </a:endParaRPr>
          </a:p>
          <a:p>
            <a:r>
              <a:rPr lang="tr-TR" smtClean="0"/>
              <a:t>Dairesel ve çizgisel biçimde</a:t>
            </a:r>
            <a:endParaRPr lang="tr-TR" smtClean="0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05338"/>
            <a:ext cx="8686800" cy="1995487"/>
          </a:xfrm>
          <a:prstGeom prst="rect">
            <a:avLst/>
          </a:prstGeom>
          <a:noFill/>
        </p:spPr>
      </p:pic>
      <p:pic>
        <p:nvPicPr>
          <p:cNvPr id="218117" name="Picture 5" descr="young_condu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71675"/>
            <a:ext cx="20574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28600"/>
            <a:ext cx="4429156" cy="1143000"/>
          </a:xfrm>
        </p:spPr>
        <p:txBody>
          <a:bodyPr/>
          <a:lstStyle/>
          <a:p>
            <a:r>
              <a:rPr lang="tr-TR" sz="3200" smtClean="0">
                <a:latin typeface="Arial" charset="0"/>
              </a:rPr>
              <a:t>Benzer işlerde beceri transferi mümkündür.</a:t>
            </a:r>
            <a:endParaRPr lang="tr-TR" sz="3200" smtClean="0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533400" y="201455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r-TR" sz="2400">
                <a:solidFill>
                  <a:srgbClr val="FF0000"/>
                </a:solidFill>
                <a:latin typeface="Arial" charset="0"/>
              </a:rPr>
              <a:t>Renal by-pass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1050">
                <a:latin typeface="Arial" charset="0"/>
              </a:rPr>
              <a:t>8 </a:t>
            </a:r>
            <a:r>
              <a:rPr lang="tr-TR" sz="1050" smtClean="0">
                <a:latin typeface="Arial" charset="0"/>
              </a:rPr>
              <a:t>tekrar</a:t>
            </a:r>
            <a:endParaRPr lang="tr-TR" sz="105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r-TR" sz="2400" smtClean="0">
                <a:solidFill>
                  <a:schemeClr val="tx2"/>
                </a:solidFill>
                <a:latin typeface="Arial" charset="0"/>
              </a:rPr>
              <a:t>değerlendirme</a:t>
            </a:r>
            <a:endParaRPr lang="tr-TR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4419600" y="20145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r-TR" sz="2400">
                <a:latin typeface="Arial" charset="0"/>
              </a:rPr>
              <a:t>Abdominal by-pass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1050">
                <a:latin typeface="Arial" charset="0"/>
              </a:rPr>
              <a:t>8 repetitions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2400" smtClean="0">
                <a:solidFill>
                  <a:schemeClr val="tx2"/>
                </a:solidFill>
                <a:latin typeface="Arial" charset="0"/>
              </a:rPr>
              <a:t>değerlendirme</a:t>
            </a:r>
            <a:endParaRPr lang="tr-TR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4648200" y="430055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r-TR" sz="2400" smtClean="0">
                <a:solidFill>
                  <a:srgbClr val="FF6600"/>
                </a:solidFill>
                <a:latin typeface="Arial" charset="0"/>
              </a:rPr>
              <a:t>İkincil Abdominal </a:t>
            </a:r>
            <a:r>
              <a:rPr lang="tr-TR" sz="2400">
                <a:solidFill>
                  <a:srgbClr val="FF6600"/>
                </a:solidFill>
                <a:latin typeface="Arial" charset="0"/>
              </a:rPr>
              <a:t>by-pass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2400" smtClean="0">
                <a:solidFill>
                  <a:schemeClr val="tx2"/>
                </a:solidFill>
                <a:latin typeface="Arial" charset="0"/>
              </a:rPr>
              <a:t>değerlendirme</a:t>
            </a:r>
            <a:endParaRPr lang="tr-TR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152400" y="430055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r-TR" sz="240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İkincil Renal </a:t>
            </a:r>
            <a:r>
              <a:rPr lang="tr-TR" sz="240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by-pass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2400" smtClean="0">
                <a:solidFill>
                  <a:schemeClr val="tx2"/>
                </a:solidFill>
                <a:latin typeface="Arial" charset="0"/>
              </a:rPr>
              <a:t>değerlendirme</a:t>
            </a:r>
            <a:endParaRPr lang="tr-TR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2133616" y="3429000"/>
            <a:ext cx="472440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sz="1050"/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 flipH="1">
            <a:off x="2133616" y="3505200"/>
            <a:ext cx="457200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sz="1050"/>
          </a:p>
        </p:txBody>
      </p:sp>
      <p:pic>
        <p:nvPicPr>
          <p:cNvPr id="21915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248150" cy="147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18944" y="564357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0000"/>
                </a:solidFill>
              </a:rPr>
              <a:t>A</a:t>
            </a:r>
            <a:endParaRPr lang="tr-TR" sz="32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564357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FF00"/>
                </a:solidFill>
              </a:rPr>
              <a:t>B</a:t>
            </a:r>
            <a:endParaRPr lang="tr-TR" sz="320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564357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6600"/>
                </a:solidFill>
              </a:rPr>
              <a:t>D</a:t>
            </a:r>
            <a:endParaRPr lang="tr-TR" sz="320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584" y="564357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tr-TR" sz="32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tr-TR" sz="4000" smtClean="0"/>
              <a:t>Bu temellere dayanarak.</a:t>
            </a:r>
            <a:endParaRPr lang="tr-TR" sz="3600" smtClean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362200"/>
            <a:ext cx="8429684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sz="4000" smtClean="0"/>
              <a:t>“temel becerileri çalıştırdığımızda ana hedefin </a:t>
            </a:r>
            <a:r>
              <a:rPr lang="tr-TR" sz="4000" smtClean="0"/>
              <a:t>eğitimini </a:t>
            </a:r>
            <a:r>
              <a:rPr lang="tr-TR" sz="4000" smtClean="0"/>
              <a:t>gerçekleştirilecek”</a:t>
            </a:r>
            <a:endParaRPr lang="tr-TR" sz="4000" smtClean="0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81000" y="4724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5400" smtClean="0">
                <a:solidFill>
                  <a:schemeClr val="tx2"/>
                </a:solidFill>
              </a:rPr>
              <a:t>Ama hangi temel beceriler …</a:t>
            </a:r>
            <a:endParaRPr lang="tr-TR" sz="5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Arial" charset="0"/>
              </a:rPr>
              <a:t>Artroskopi sırasında</a:t>
            </a:r>
            <a:endParaRPr lang="tr-TR" smtClean="0">
              <a:latin typeface="Arial" charset="0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57704" cy="4114800"/>
          </a:xfrm>
        </p:spPr>
        <p:txBody>
          <a:bodyPr/>
          <a:lstStyle/>
          <a:p>
            <a:r>
              <a:rPr lang="tr-TR" sz="2800" smtClean="0">
                <a:latin typeface="Arial" charset="0"/>
              </a:rPr>
              <a:t>2 elimizi kullanırız</a:t>
            </a:r>
            <a:endParaRPr lang="tr-TR" sz="2800" smtClean="0">
              <a:latin typeface="Arial" charset="0"/>
            </a:endParaRPr>
          </a:p>
          <a:p>
            <a:r>
              <a:rPr lang="tr-TR" sz="2800" smtClean="0">
                <a:latin typeface="Arial" charset="0"/>
              </a:rPr>
              <a:t>Gördüklerimizi iki elimizle koordine ederiz</a:t>
            </a:r>
            <a:endParaRPr lang="tr-TR" sz="2800" smtClean="0">
              <a:latin typeface="Arial" charset="0"/>
            </a:endParaRPr>
          </a:p>
          <a:p>
            <a:r>
              <a:rPr lang="tr-TR" sz="2800" smtClean="0">
                <a:latin typeface="Arial" charset="0"/>
              </a:rPr>
              <a:t>2 boyutta görürken 3 boyutta hareket ederiz</a:t>
            </a:r>
          </a:p>
          <a:p>
            <a:r>
              <a:rPr lang="tr-TR" sz="2800" smtClean="0">
                <a:latin typeface="Arial" charset="0"/>
              </a:rPr>
              <a:t>Anında reaksiyon verip</a:t>
            </a:r>
          </a:p>
          <a:p>
            <a:r>
              <a:rPr lang="tr-TR" sz="2800" smtClean="0">
                <a:latin typeface="Arial" charset="0"/>
              </a:rPr>
              <a:t>Uygun oranda tepki veririz</a:t>
            </a:r>
            <a:endParaRPr lang="tr-TR" sz="2800" smtClean="0">
              <a:latin typeface="Arial" charset="0"/>
            </a:endParaRPr>
          </a:p>
        </p:txBody>
      </p:sp>
      <p:pic>
        <p:nvPicPr>
          <p:cNvPr id="5" name="diz art eki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143116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0050"/>
            <a:ext cx="7772400" cy="1143000"/>
          </a:xfrm>
        </p:spPr>
        <p:txBody>
          <a:bodyPr/>
          <a:lstStyle/>
          <a:p>
            <a:r>
              <a:rPr lang="tr-TR" smtClean="0"/>
              <a:t>Eğiticilik geçmişim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81200"/>
            <a:ext cx="8101042" cy="4114800"/>
          </a:xfrm>
        </p:spPr>
        <p:txBody>
          <a:bodyPr/>
          <a:lstStyle/>
          <a:p>
            <a:r>
              <a:rPr lang="tr-TR" sz="2800" smtClean="0"/>
              <a:t>1976 – 1985	Özel ders hocalığı</a:t>
            </a:r>
          </a:p>
          <a:p>
            <a:r>
              <a:rPr lang="tr-TR" sz="2800" smtClean="0"/>
              <a:t>1988 – 1993	Ort. ve Trav. Uzmanlık Eğitimi</a:t>
            </a:r>
          </a:p>
          <a:p>
            <a:r>
              <a:rPr lang="tr-TR" sz="2800" smtClean="0"/>
              <a:t>1993 – 		Öğretim Üyeliği</a:t>
            </a:r>
          </a:p>
          <a:p>
            <a:r>
              <a:rPr lang="tr-TR" sz="2800" smtClean="0"/>
              <a:t>2006 – 		Artroskopik Motor Beceri Kursu</a:t>
            </a:r>
          </a:p>
          <a:p>
            <a:r>
              <a:rPr lang="tr-TR" sz="2800" smtClean="0"/>
              <a:t>2008 – 		TUSYAD Eğitim Komisyonu </a:t>
            </a:r>
          </a:p>
          <a:p>
            <a:r>
              <a:rPr lang="tr-TR" sz="2800" smtClean="0"/>
              <a:t>2009 – 		TOTEK Yönetim Kurulu Üyeliği</a:t>
            </a:r>
          </a:p>
          <a:p>
            <a:r>
              <a:rPr lang="tr-TR" sz="2800" smtClean="0"/>
              <a:t>2009 – 		ISAKOS Onaylı Eğitim Merkezi</a:t>
            </a:r>
          </a:p>
          <a:p>
            <a:r>
              <a:rPr lang="tr-TR" sz="2800" smtClean="0"/>
              <a:t>2010 –		ESSKA Eğitim ve Burs Komisyonu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mtClean="0"/>
              <a:t>42</a:t>
            </a:r>
            <a:r>
              <a:rPr lang="en-US" smtClean="0"/>
              <a:t> </a:t>
            </a:r>
            <a:r>
              <a:rPr lang="tr-TR" smtClean="0"/>
              <a:t>hekim </a:t>
            </a:r>
            <a:r>
              <a:rPr lang="en-US" smtClean="0"/>
              <a:t>37 </a:t>
            </a:r>
            <a:r>
              <a:rPr lang="en-US" smtClean="0"/>
              <a:t>± (25- 60</a:t>
            </a:r>
            <a:r>
              <a:rPr lang="tr-TR" smtClean="0"/>
              <a:t>)</a:t>
            </a:r>
            <a:r>
              <a:rPr lang="en-US" smtClean="0"/>
              <a:t> </a:t>
            </a:r>
            <a:r>
              <a:rPr lang="en-US" smtClean="0"/>
              <a:t>y</a:t>
            </a:r>
            <a:endParaRPr lang="tr-TR" smtClean="0"/>
          </a:p>
          <a:p>
            <a:pPr>
              <a:lnSpc>
                <a:spcPct val="90000"/>
              </a:lnSpc>
            </a:pPr>
            <a:r>
              <a:rPr lang="tr-TR" smtClean="0"/>
              <a:t>Tüm hekimler bir eğitim merkezinde değerlendirildirler</a:t>
            </a:r>
            <a:endParaRPr lang="tr-TR" smtClean="0"/>
          </a:p>
          <a:p>
            <a:pPr>
              <a:lnSpc>
                <a:spcPct val="90000"/>
              </a:lnSpc>
            </a:pPr>
            <a:r>
              <a:rPr lang="tr-TR" smtClean="0"/>
              <a:t>Grup </a:t>
            </a:r>
            <a:r>
              <a:rPr lang="tr-TR" smtClean="0"/>
              <a:t>A</a:t>
            </a:r>
          </a:p>
          <a:p>
            <a:pPr lvl="1">
              <a:lnSpc>
                <a:spcPct val="90000"/>
              </a:lnSpc>
            </a:pPr>
            <a:r>
              <a:rPr lang="tr-TR" smtClean="0"/>
              <a:t>Deneyimli cerrahlar</a:t>
            </a:r>
            <a:endParaRPr lang="tr-TR" smtClean="0"/>
          </a:p>
          <a:p>
            <a:pPr>
              <a:lnSpc>
                <a:spcPct val="90000"/>
              </a:lnSpc>
            </a:pPr>
            <a:r>
              <a:rPr lang="tr-TR" smtClean="0"/>
              <a:t>G</a:t>
            </a:r>
            <a:r>
              <a:rPr lang="en-US" smtClean="0"/>
              <a:t>rup </a:t>
            </a:r>
            <a:r>
              <a:rPr lang="tr-TR" smtClean="0"/>
              <a:t>B</a:t>
            </a:r>
          </a:p>
          <a:p>
            <a:pPr lvl="1">
              <a:lnSpc>
                <a:spcPct val="90000"/>
              </a:lnSpc>
            </a:pPr>
            <a:r>
              <a:rPr lang="tr-TR" smtClean="0"/>
              <a:t>Deneyimsiz cerrahlar</a:t>
            </a:r>
            <a:endParaRPr lang="tr-TR" smtClean="0"/>
          </a:p>
          <a:p>
            <a:pPr>
              <a:lnSpc>
                <a:spcPct val="90000"/>
              </a:lnSpc>
            </a:pPr>
            <a:r>
              <a:rPr lang="tr-TR" smtClean="0"/>
              <a:t>Her kişi tek tek alındı</a:t>
            </a:r>
          </a:p>
          <a:p>
            <a:pPr>
              <a:lnSpc>
                <a:spcPct val="90000"/>
              </a:lnSpc>
            </a:pPr>
            <a:r>
              <a:rPr lang="tr-TR" smtClean="0"/>
              <a:t>Asıl ölçümden önce sadece bir kez denemeye izin verildi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www.lafayetteinstrument.com/productImages/58024A_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538913" y="4268788"/>
            <a:ext cx="2300287" cy="23002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4" descr="DSC081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4267200" cy="3200400"/>
          </a:xfrm>
          <a:prstGeom prst="rect">
            <a:avLst/>
          </a:prstGeom>
          <a:noFill/>
        </p:spPr>
      </p:pic>
      <p:pic>
        <p:nvPicPr>
          <p:cNvPr id="10" name="Picture 4" descr="DSC075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3314700" cy="4419600"/>
          </a:xfrm>
          <a:prstGeom prst="rect">
            <a:avLst/>
          </a:prstGeom>
          <a:noFill/>
        </p:spPr>
      </p:pic>
      <p:pic>
        <p:nvPicPr>
          <p:cNvPr id="11" name="Picture 4" descr="http://www.lafayetteinstrument.com/productImages/30010A_Main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2071670" y="4071942"/>
            <a:ext cx="2476500" cy="24765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14398"/>
            <a:ext cx="7772400" cy="4114800"/>
          </a:xfrm>
        </p:spPr>
        <p:txBody>
          <a:bodyPr/>
          <a:lstStyle/>
          <a:p>
            <a:pPr lvl="0"/>
            <a:r>
              <a:rPr lang="tr-TR" smtClean="0"/>
              <a:t>Deneyimli cerrahlar daha iyi beklenti zamanı yaptılar</a:t>
            </a:r>
            <a:r>
              <a:rPr lang="en-US" smtClean="0"/>
              <a:t>. </a:t>
            </a:r>
            <a:r>
              <a:rPr lang="tr-TR" smtClean="0"/>
              <a:t/>
            </a:r>
            <a:br>
              <a:rPr lang="tr-TR" smtClean="0"/>
            </a:br>
            <a:r>
              <a:rPr lang="en-US" sz="2000" smtClean="0">
                <a:solidFill>
                  <a:schemeClr val="tx1"/>
                </a:solidFill>
              </a:rPr>
              <a:t>(113.86±36.49 vs. 83.09±23.43, t=3.28 </a:t>
            </a:r>
            <a:r>
              <a:rPr lang="tr-TR" sz="2000" smtClean="0">
                <a:solidFill>
                  <a:schemeClr val="tx1"/>
                </a:solidFill>
              </a:rPr>
              <a:t>p</a:t>
            </a:r>
            <a:r>
              <a:rPr lang="en-US" sz="2000" smtClean="0">
                <a:solidFill>
                  <a:schemeClr val="tx1"/>
                </a:solidFill>
              </a:rPr>
              <a:t>=0.002)</a:t>
            </a:r>
          </a:p>
          <a:p>
            <a:pPr lvl="0"/>
            <a:r>
              <a:rPr lang="tr-TR" smtClean="0"/>
              <a:t>Deneyimli cerrahların çift el kullanımları daha iyi idi.</a:t>
            </a:r>
            <a:br>
              <a:rPr lang="tr-TR" smtClean="0"/>
            </a:br>
            <a:r>
              <a:rPr lang="en-US" sz="2000" smtClean="0">
                <a:solidFill>
                  <a:schemeClr val="tx1"/>
                </a:solidFill>
              </a:rPr>
              <a:t>(Spearman’s correlation coefficient r= -0.41; </a:t>
            </a:r>
            <a:r>
              <a:rPr lang="tr-TR" sz="2000" smtClean="0">
                <a:solidFill>
                  <a:schemeClr val="tx1"/>
                </a:solidFill>
              </a:rPr>
              <a:t>p</a:t>
            </a:r>
            <a:r>
              <a:rPr lang="en-US" sz="2000" smtClean="0">
                <a:solidFill>
                  <a:schemeClr val="tx1"/>
                </a:solidFill>
              </a:rPr>
              <a:t>=0.008 r= -0.33; </a:t>
            </a:r>
            <a:r>
              <a:rPr lang="tr-TR" sz="2000" smtClean="0">
                <a:solidFill>
                  <a:schemeClr val="tx1"/>
                </a:solidFill>
              </a:rPr>
              <a:t>p</a:t>
            </a:r>
            <a:r>
              <a:rPr lang="en-US" sz="2000" smtClean="0">
                <a:solidFill>
                  <a:schemeClr val="tx1"/>
                </a:solidFill>
              </a:rPr>
              <a:t>=0.033)</a:t>
            </a:r>
          </a:p>
          <a:p>
            <a:pPr lvl="0"/>
            <a:r>
              <a:rPr lang="tr-TR" smtClean="0"/>
              <a:t>Daha sık artroskopi yapanların daha iyi beklenti zamanları vardı. </a:t>
            </a:r>
            <a:br>
              <a:rPr lang="tr-TR" smtClean="0"/>
            </a:br>
            <a:r>
              <a:rPr lang="en-US" sz="2000" smtClean="0">
                <a:solidFill>
                  <a:schemeClr val="tx1"/>
                </a:solidFill>
              </a:rPr>
              <a:t>(</a:t>
            </a:r>
            <a:r>
              <a:rPr lang="tr-TR" sz="2000" smtClean="0">
                <a:solidFill>
                  <a:schemeClr val="tx1"/>
                </a:solidFill>
              </a:rPr>
              <a:t>p</a:t>
            </a:r>
            <a:r>
              <a:rPr lang="en-US" sz="2000" smtClean="0">
                <a:solidFill>
                  <a:schemeClr val="tx1"/>
                </a:solidFill>
              </a:rPr>
              <a:t>=0.049, </a:t>
            </a:r>
            <a:r>
              <a:rPr lang="tr-TR" sz="2000" smtClean="0">
                <a:solidFill>
                  <a:schemeClr val="tx1"/>
                </a:solidFill>
              </a:rPr>
              <a:t>p</a:t>
            </a:r>
            <a:r>
              <a:rPr lang="en-US" sz="2000" smtClean="0">
                <a:solidFill>
                  <a:schemeClr val="tx1"/>
                </a:solidFill>
              </a:rPr>
              <a:t>=0.031, </a:t>
            </a:r>
            <a:r>
              <a:rPr lang="tr-TR" sz="2000" smtClean="0">
                <a:solidFill>
                  <a:schemeClr val="tx1"/>
                </a:solidFill>
              </a:rPr>
              <a:t>p</a:t>
            </a:r>
            <a:r>
              <a:rPr lang="en-US" sz="2000" smtClean="0">
                <a:solidFill>
                  <a:schemeClr val="tx1"/>
                </a:solidFill>
              </a:rPr>
              <a:t>=0.027)</a:t>
            </a:r>
            <a:r>
              <a:rPr lang="en-US" smtClean="0"/>
              <a:t> </a:t>
            </a:r>
            <a:endParaRPr lang="tr-TR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TOT-DER  3. lük ödülü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000240"/>
            <a:ext cx="89450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 descr="artkurstanit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6" name="Picture 4" descr="artkurstaniti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00" name="Picture 4" descr="artkurstaniti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4" name="Picture 4" descr="artkurstaniti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33550"/>
            <a:ext cx="8572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Klasik</a:t>
            </a:r>
            <a:r>
              <a:rPr lang="tr-TR" baseline="0" smtClean="0"/>
              <a:t> olarak çocuk öğrenci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Öğretilir</a:t>
            </a:r>
          </a:p>
          <a:p>
            <a:r>
              <a:rPr lang="tr-TR" smtClean="0"/>
              <a:t>Bilgiler</a:t>
            </a:r>
            <a:r>
              <a:rPr lang="tr-TR" baseline="0" smtClean="0"/>
              <a:t> şekere bandırılarak verilir</a:t>
            </a:r>
          </a:p>
          <a:p>
            <a:r>
              <a:rPr lang="tr-TR" baseline="0" smtClean="0"/>
              <a:t>Neye ihtiyacı olacağına eğitmen karar verir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Klinikte</a:t>
            </a:r>
            <a:r>
              <a:rPr lang="tr-TR" sz="440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Eğitim Durumları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3116"/>
            <a:ext cx="7772400" cy="3952884"/>
          </a:xfrm>
        </p:spPr>
        <p:txBody>
          <a:bodyPr/>
          <a:lstStyle/>
          <a:p>
            <a:r>
              <a:rPr lang="tr-TR" smtClean="0"/>
              <a:t>Çıraklık modeli</a:t>
            </a:r>
          </a:p>
          <a:p>
            <a:r>
              <a:rPr lang="tr-TR" smtClean="0"/>
              <a:t>Hasta</a:t>
            </a:r>
            <a:r>
              <a:rPr lang="tr-TR" baseline="0" smtClean="0"/>
              <a:t> odaklı model</a:t>
            </a:r>
          </a:p>
          <a:p>
            <a:r>
              <a:rPr lang="tr-TR" baseline="0" smtClean="0"/>
              <a:t>Büyük vizitler</a:t>
            </a:r>
          </a:p>
          <a:p>
            <a:r>
              <a:rPr lang="tr-TR" baseline="0" smtClean="0"/>
              <a:t>Kısa vizitler</a:t>
            </a:r>
          </a:p>
          <a:p>
            <a:r>
              <a:rPr lang="tr-TR" baseline="0" smtClean="0"/>
              <a:t>Eğitim vizitleri</a:t>
            </a:r>
          </a:p>
          <a:p>
            <a:r>
              <a:rPr lang="tr-TR" baseline="0" smtClean="0"/>
              <a:t>Diğer (motor beceri eğitimi)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4314828" cy="1470025"/>
          </a:xfrm>
        </p:spPr>
        <p:txBody>
          <a:bodyPr/>
          <a:lstStyle/>
          <a:p>
            <a:r>
              <a:rPr lang="en-US" sz="44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Erişkin öğrenci</a:t>
            </a:r>
            <a:r>
              <a:rPr lang="tr-TR" sz="4400" b="1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tr-TR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58246" cy="1752600"/>
          </a:xfrm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tr-TR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tonomdur </a:t>
            </a:r>
            <a:endParaRPr lang="tr-TR" sz="320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hedefe yöneliktirler. </a:t>
            </a:r>
            <a:endParaRPr lang="tr-TR" sz="320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ilgi yönlüdürler. </a:t>
            </a:r>
            <a:endParaRPr lang="tr-TR" sz="320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3200" smtClean="0">
                <a:solidFill>
                  <a:srgbClr val="FFFF00"/>
                </a:solidFill>
              </a:rPr>
              <a:t>İ</a:t>
            </a:r>
            <a:r>
              <a:rPr lang="en-US" sz="3200" smtClean="0">
                <a:solidFill>
                  <a:srgbClr val="FFFF00"/>
                </a:solidFill>
              </a:rPr>
              <a:t>şlerinde en yararlı olacak olan parça</a:t>
            </a:r>
            <a:r>
              <a:rPr lang="tr-TR" sz="3200" smtClean="0">
                <a:solidFill>
                  <a:srgbClr val="FFFF00"/>
                </a:solidFill>
              </a:rPr>
              <a:t>ya yönelirler.</a:t>
            </a:r>
          </a:p>
          <a:p>
            <a:pPr algn="l">
              <a:buFont typeface="Arial" pitchFamily="34" charset="0"/>
              <a:buChar char="•"/>
            </a:pPr>
            <a:r>
              <a:rPr lang="tr-TR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Saygı beklerler</a:t>
            </a:r>
            <a:r>
              <a:rPr lang="en-US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 </a:t>
            </a:r>
            <a:endParaRPr lang="tr-TR" sz="320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Her birisinin kendine </a:t>
            </a:r>
            <a:r>
              <a:rPr lang="en-US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özgü </a:t>
            </a:r>
            <a:r>
              <a:rPr lang="tr-TR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motivasyon yöntemi vardır.</a:t>
            </a:r>
            <a:r>
              <a:rPr lang="en-US" sz="320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pic>
        <p:nvPicPr>
          <p:cNvPr id="4098" name="Picture 2" descr="C:\Users\Dr Mustafa Karahan\Pictures\aaozel\Resim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1"/>
            <a:ext cx="3865991" cy="2899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364951"/>
          <a:ext cx="8715436" cy="5857920"/>
        </p:xfrm>
        <a:graphic>
          <a:graphicData uri="http://schemas.openxmlformats.org/drawingml/2006/table">
            <a:tbl>
              <a:tblPr/>
              <a:tblGrid>
                <a:gridCol w="1928826"/>
                <a:gridCol w="3464298"/>
                <a:gridCol w="3322312"/>
              </a:tblGrid>
              <a:tr h="5049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Öğeler 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err="1">
                          <a:latin typeface="Times New Roman"/>
                          <a:ea typeface="Times New Roman"/>
                        </a:rPr>
                        <a:t>Analitik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 öğrenci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Global öğrenci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8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err="1">
                          <a:latin typeface="Times New Roman"/>
                          <a:ea typeface="Times New Roman"/>
                        </a:rPr>
                        <a:t>Ses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latin typeface="Times New Roman"/>
                          <a:ea typeface="Times New Roman"/>
                        </a:rPr>
                        <a:t>En iyi sessiz ortamda çalışır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latin typeface="Times New Roman"/>
                          <a:ea typeface="Times New Roman"/>
                        </a:rPr>
                        <a:t>En iyi, arka planda gürültü veya müzik olduğunda çalışır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9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err="1">
                          <a:latin typeface="Times New Roman"/>
                          <a:ea typeface="Times New Roman"/>
                        </a:rPr>
                        <a:t>Işık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Odanın iyi aydınlatılmasını tercih 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Hafif ışığı tercih 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8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err="1">
                          <a:latin typeface="Times New Roman"/>
                          <a:ea typeface="Times New Roman"/>
                        </a:rPr>
                        <a:t>Dekor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Çalışma masasını tercih 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Basit bir sandalye veya yatakta çalışmayı tercih 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err="1">
                          <a:latin typeface="Times New Roman"/>
                          <a:ea typeface="Times New Roman"/>
                        </a:rPr>
                        <a:t>Devamlılık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Göreve başladıktan sonra mutlaka bitirmelidir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Sık molalara ihtiyaç duyar, aynı anda birden fazla iş üzerinde çalışmak ister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8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Plan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Ilkelere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,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şartlara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ve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prosedürelere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sadık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kalmayı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tercih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Daha az plan yaparak, yaratıcılığını kullanmayı tercih 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8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Sosyal yapı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Tek başına veya bir uygulayıcıyla beraber öğrenmeyi tercih 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Grup içinde öğrenmeyi tercih ederr to learn with peers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8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İhtiyaçları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Öğrenme sırasında nadiren yemek yer, su içer, sigara içer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Öğrenme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sırasında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yemek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yemeyi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su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içmeyi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sigara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içmeyi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tercih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err="1">
                          <a:latin typeface="Times New Roman"/>
                          <a:ea typeface="Times New Roman"/>
                        </a:rPr>
                        <a:t>eder</a:t>
                      </a:r>
                      <a:endParaRPr lang="tr-T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2860"/>
            <a:ext cx="7772400" cy="1143000"/>
          </a:xfrm>
        </p:spPr>
        <p:txBody>
          <a:bodyPr/>
          <a:lstStyle/>
          <a:p>
            <a:r>
              <a:rPr lang="en-US" sz="4400" b="1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Algısal</a:t>
            </a:r>
            <a:r>
              <a:rPr lang="en-US" sz="44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43026"/>
            <a:ext cx="7772400" cy="4114800"/>
          </a:xfrm>
        </p:spPr>
        <p:txBody>
          <a:bodyPr/>
          <a:lstStyle/>
          <a:p>
            <a:pPr lvl="0"/>
            <a:r>
              <a:rPr lang="it-IT" sz="28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Görsel öğrenciler</a:t>
            </a:r>
          </a:p>
          <a:p>
            <a:pPr lvl="1"/>
            <a:r>
              <a:rPr lang="it-IT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“seyret”, “bak” ve “gör” kelimeleri</a:t>
            </a:r>
            <a:endParaRPr lang="tr-TR" sz="24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it-IT" sz="28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Kinestetik öğrenciler</a:t>
            </a:r>
            <a:endParaRPr lang="tr-TR" sz="2800" b="1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it-IT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“hisset”, “hareketlen” ve “tecrübe” gibi yardımcı ipucu kelimeleri</a:t>
            </a:r>
            <a:endParaRPr lang="tr-TR" sz="24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it-IT" sz="28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Analitik öğrenciler</a:t>
            </a:r>
            <a:endParaRPr lang="tr-TR" sz="2800" b="1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it-IT" sz="28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“analiz”, “araştır” ve “neden-niçin” gibi ipucu kelimeler</a:t>
            </a:r>
            <a:endParaRPr lang="tr-TR" sz="28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tr-TR" sz="28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it-IT" sz="28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şitsel öğrenciler</a:t>
            </a:r>
            <a:endParaRPr lang="tr-TR" sz="2800" b="1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it-IT" sz="28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genellikle sesli tanımlamalardan daha çok yararlanırlar.</a:t>
            </a:r>
            <a:endParaRPr lang="tr-TR" sz="24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74"/>
            <a:ext cx="7772400" cy="1143000"/>
          </a:xfrm>
        </p:spPr>
        <p:txBody>
          <a:bodyPr/>
          <a:lstStyle/>
          <a:p>
            <a:r>
              <a:rPr lang="tr-TR" sz="4400" b="1" i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Ölçülemeyen</a:t>
            </a:r>
            <a:r>
              <a:rPr lang="tr-TR" sz="4400" b="1" i="1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performans geliştirilemez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3092"/>
            <a:ext cx="7772400" cy="4114800"/>
          </a:xfrm>
        </p:spPr>
        <p:txBody>
          <a:bodyPr/>
          <a:lstStyle/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Performans eğrisi</a:t>
            </a:r>
          </a:p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Performans platosu</a:t>
            </a:r>
          </a:p>
          <a:p>
            <a:pPr lvl="0" algn="l"/>
            <a:r>
              <a:rPr lang="tr-TR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oruma Testleri</a:t>
            </a:r>
          </a:p>
          <a:p>
            <a:pPr lvl="0" algn="l"/>
            <a:r>
              <a:rPr lang="tr-TR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ransfer Testleri</a:t>
            </a:r>
          </a:p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Öğrencinin kişisel yeteneği</a:t>
            </a:r>
          </a:p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Yetersiz / Uygunsuz Görev Tanımı ve / vaya Gösterimi</a:t>
            </a:r>
          </a:p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Önceki Yanlış veya Modası Geçmiş Performanstan Etkilenme</a:t>
            </a:r>
            <a:endParaRPr lang="tr-TR" sz="24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Hatalı Düzeltme / Destekleme</a:t>
            </a:r>
            <a:endParaRPr lang="tr-TR" sz="24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Duygusal faktörler</a:t>
            </a:r>
          </a:p>
          <a:p>
            <a:pPr lvl="0" algn="l"/>
            <a:r>
              <a:rPr 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Öğrencinin Performansı Yetersiz Hatırlaması</a:t>
            </a:r>
            <a:endParaRPr lang="tr-TR" sz="24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Usta – çırak ilişkisi</a:t>
            </a:r>
          </a:p>
          <a:p>
            <a:r>
              <a:rPr lang="tr-TR" smtClean="0"/>
              <a:t>Eğitimde araştırmanın rolü</a:t>
            </a:r>
          </a:p>
          <a:p>
            <a:r>
              <a:rPr lang="tr-TR" smtClean="0"/>
              <a:t>Motor beceri eğitimi</a:t>
            </a:r>
          </a:p>
          <a:p>
            <a:r>
              <a:rPr lang="tr-TR" smtClean="0"/>
              <a:t>Erişkin öğrenci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Teşekkür ederim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3908425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Hedef kitle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Tıp öğrencisi (17 y. – 24 y. )</a:t>
            </a:r>
          </a:p>
          <a:p>
            <a:r>
              <a:rPr lang="tr-TR" smtClean="0"/>
              <a:t>Uzmanlık öğrencisi (23 y. – 35 y. )</a:t>
            </a:r>
          </a:p>
          <a:p>
            <a:r>
              <a:rPr lang="tr-TR" smtClean="0"/>
              <a:t>Alt dal uzmanlık öğrencisi (30 y. - 35 y.)</a:t>
            </a:r>
          </a:p>
          <a:p>
            <a:r>
              <a:rPr lang="tr-TR" smtClean="0"/>
              <a:t>Paramedikal öğrenciler (25 – 35 y.)</a:t>
            </a:r>
          </a:p>
          <a:p>
            <a:pPr lvl="1"/>
            <a:r>
              <a:rPr lang="tr-TR" smtClean="0"/>
              <a:t>Fizyoterapist</a:t>
            </a:r>
          </a:p>
          <a:p>
            <a:pPr lvl="1"/>
            <a:r>
              <a:rPr lang="tr-TR" smtClean="0"/>
              <a:t>Spor bilimleri mezunu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B073C-0DFF-4D63-B85F-F4FB294D4E96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143000"/>
          </a:xfrm>
        </p:spPr>
        <p:txBody>
          <a:bodyPr/>
          <a:lstStyle/>
          <a:p>
            <a:r>
              <a:rPr lang="tr-TR" smtClean="0"/>
              <a:t>Tıp öğrencisi karşımıza geliyor.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7364"/>
            <a:ext cx="7772400" cy="3667132"/>
          </a:xfrm>
        </p:spPr>
        <p:txBody>
          <a:bodyPr/>
          <a:lstStyle/>
          <a:p>
            <a:pPr algn="ctr">
              <a:buNone/>
            </a:pPr>
            <a:r>
              <a:rPr lang="tr-TR" sz="4400" smtClean="0"/>
              <a:t>2. sınıf</a:t>
            </a:r>
          </a:p>
          <a:p>
            <a:pPr algn="ctr">
              <a:buNone/>
            </a:pPr>
            <a:r>
              <a:rPr lang="tr-TR" sz="4400" smtClean="0"/>
              <a:t>5. sınıf</a:t>
            </a:r>
          </a:p>
          <a:p>
            <a:pPr algn="ctr">
              <a:buNone/>
            </a:pPr>
            <a:r>
              <a:rPr lang="tr-TR" sz="4400" smtClean="0"/>
              <a:t>6. sınıf</a:t>
            </a:r>
          </a:p>
          <a:p>
            <a:pPr algn="ctr">
              <a:buNone/>
            </a:pPr>
            <a:r>
              <a:rPr lang="tr-TR" sz="4400" smtClean="0"/>
              <a:t>Asistanlık</a:t>
            </a:r>
          </a:p>
          <a:p>
            <a:pPr algn="ctr">
              <a:buNone/>
            </a:pPr>
            <a:r>
              <a:rPr lang="tr-TR" sz="4400" smtClean="0"/>
              <a:t>Uzman</a:t>
            </a:r>
            <a:endParaRPr lang="tr-TR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Temel bir öğrenme / öğretilme paradoksu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3248"/>
            <a:ext cx="7772400" cy="2952752"/>
          </a:xfrm>
        </p:spPr>
        <p:txBody>
          <a:bodyPr/>
          <a:lstStyle/>
          <a:p>
            <a:r>
              <a:rPr lang="tr-TR" smtClean="0"/>
              <a:t>Öğrenmek aktif bir eylem</a:t>
            </a:r>
          </a:p>
          <a:p>
            <a:r>
              <a:rPr lang="tr-TR" smtClean="0"/>
              <a:t>Öğretilmek pasif bir eylem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6" y="857240"/>
            <a:ext cx="2386002" cy="1143000"/>
          </a:xfrm>
        </p:spPr>
        <p:txBody>
          <a:bodyPr/>
          <a:lstStyle/>
          <a:p>
            <a:r>
              <a:rPr lang="tr-TR" smtClean="0"/>
              <a:t>Tıp</a:t>
            </a:r>
            <a:r>
              <a:rPr lang="tr-TR" baseline="0" smtClean="0"/>
              <a:t> </a:t>
            </a:r>
            <a:r>
              <a:rPr lang="tr-TR" baseline="0" smtClean="0"/>
              <a:t>eğitimi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02" y="571480"/>
            <a:ext cx="5743588" cy="1947866"/>
          </a:xfrm>
        </p:spPr>
        <p:txBody>
          <a:bodyPr/>
          <a:lstStyle/>
          <a:p>
            <a:r>
              <a:rPr lang="tr-TR" smtClean="0"/>
              <a:t>Afeksiyon (azim)</a:t>
            </a:r>
          </a:p>
          <a:p>
            <a:r>
              <a:rPr lang="tr-TR" baseline="0" smtClean="0"/>
              <a:t>Kognisyon (bilişsel – düşünsel)</a:t>
            </a:r>
          </a:p>
          <a:p>
            <a:r>
              <a:rPr lang="tr-TR" baseline="0" smtClean="0"/>
              <a:t>Psikomotor (motor beceri)</a:t>
            </a:r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5" name="Oval 4"/>
          <p:cNvSpPr/>
          <p:nvPr/>
        </p:nvSpPr>
        <p:spPr bwMode="auto">
          <a:xfrm>
            <a:off x="5429256" y="3214686"/>
            <a:ext cx="3071834" cy="300039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257174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0000"/>
                </a:solidFill>
              </a:rPr>
              <a:t>A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7058" y="55007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3786" y="550070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13" name="Straight Connector 12"/>
          <p:cNvCxnSpPr>
            <a:endCxn id="5" idx="0"/>
          </p:cNvCxnSpPr>
          <p:nvPr/>
        </p:nvCxnSpPr>
        <p:spPr bwMode="auto">
          <a:xfrm rot="16200000" flipV="1">
            <a:off x="6232934" y="3946925"/>
            <a:ext cx="1500198" cy="35719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7000892" y="4714884"/>
            <a:ext cx="1214446" cy="785818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5786446" y="4714884"/>
            <a:ext cx="1214446" cy="928694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5536413" y="4107661"/>
            <a:ext cx="1785950" cy="114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6643702" y="4214818"/>
            <a:ext cx="1143008" cy="4286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 flipV="1">
            <a:off x="5857884" y="5000636"/>
            <a:ext cx="1571636" cy="6429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95504" y="3143248"/>
            <a:ext cx="3071834" cy="300039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2826" y="250030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0000"/>
                </a:solidFill>
              </a:rPr>
              <a:t>A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306" y="54292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542926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0" name="Straight Connector 19"/>
          <p:cNvCxnSpPr>
            <a:endCxn id="15" idx="0"/>
          </p:cNvCxnSpPr>
          <p:nvPr/>
        </p:nvCxnSpPr>
        <p:spPr bwMode="auto">
          <a:xfrm rot="16200000" flipV="1">
            <a:off x="1499182" y="3875487"/>
            <a:ext cx="1500198" cy="35719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267140" y="4643446"/>
            <a:ext cx="1214446" cy="785818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052694" y="4643446"/>
            <a:ext cx="1214446" cy="928694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0"/>
          </p:cNvCxnSpPr>
          <p:nvPr/>
        </p:nvCxnSpPr>
        <p:spPr bwMode="auto">
          <a:xfrm rot="16200000" flipH="1" flipV="1">
            <a:off x="499050" y="3768330"/>
            <a:ext cx="2357454" cy="11072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5" idx="0"/>
          </p:cNvCxnSpPr>
          <p:nvPr/>
        </p:nvCxnSpPr>
        <p:spPr bwMode="auto">
          <a:xfrm rot="16200000" flipH="1">
            <a:off x="1722917" y="3651752"/>
            <a:ext cx="2286016" cy="12690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1124132" y="5429264"/>
            <a:ext cx="2304860" cy="1428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Hekim olma </a:t>
            </a:r>
            <a:r>
              <a:rPr lang="tr-TR" smtClean="0"/>
              <a:t>azmi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947998"/>
          </a:xfrm>
        </p:spPr>
        <p:txBody>
          <a:bodyPr/>
          <a:lstStyle/>
          <a:p>
            <a:r>
              <a:rPr lang="tr-TR" smtClean="0"/>
              <a:t>Hekim olacağını hissetmiyor, öğrencinin </a:t>
            </a:r>
            <a:r>
              <a:rPr lang="tr-TR" smtClean="0"/>
              <a:t>hekim olacağı hatırlatılmalı</a:t>
            </a:r>
          </a:p>
          <a:p>
            <a:r>
              <a:rPr lang="tr-TR" smtClean="0"/>
              <a:t>Hekimliği her yönüyle anlatmalı</a:t>
            </a:r>
          </a:p>
          <a:p>
            <a:pPr lvl="1"/>
            <a:r>
              <a:rPr lang="tr-TR" smtClean="0"/>
              <a:t>Özellikle heves kıran tarafları</a:t>
            </a:r>
          </a:p>
          <a:p>
            <a:r>
              <a:rPr lang="tr-TR" smtClean="0"/>
              <a:t>Tekrar hekim olmak isteyip istemediği sorulmalı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Çıraklık</a:t>
            </a:r>
            <a:r>
              <a:rPr lang="tr-TR" baseline="0" smtClean="0"/>
              <a:t> eğitimi (herhangi bir meslekte)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43182"/>
            <a:ext cx="7772400" cy="3452818"/>
          </a:xfrm>
        </p:spPr>
        <p:txBody>
          <a:bodyPr/>
          <a:lstStyle/>
          <a:p>
            <a:r>
              <a:rPr lang="tr-TR" smtClean="0"/>
              <a:t>Ne olmak istediğini bilir</a:t>
            </a:r>
          </a:p>
          <a:p>
            <a:r>
              <a:rPr lang="tr-TR" smtClean="0"/>
              <a:t>Mesleğe odaklıdır</a:t>
            </a:r>
          </a:p>
          <a:p>
            <a:r>
              <a:rPr lang="tr-TR" smtClean="0"/>
              <a:t>Ustasını geçme ?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3855C-08A0-4302-B4ED-EC9976A90B41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00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763</Words>
  <Application>Microsoft Office PowerPoint</Application>
  <PresentationFormat>On-screen Show (4:3)</PresentationFormat>
  <Paragraphs>205</Paragraphs>
  <Slides>35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Hasta Başı Eğitim için  Pratik İpuçları</vt:lpstr>
      <vt:lpstr>Eğiticilik geçmişim</vt:lpstr>
      <vt:lpstr>Klinikte Eğitim Durumları</vt:lpstr>
      <vt:lpstr>Hedef kitle</vt:lpstr>
      <vt:lpstr>Tıp öğrencisi karşımıza geliyor.</vt:lpstr>
      <vt:lpstr>Temel bir öğrenme / öğretilme paradoksu</vt:lpstr>
      <vt:lpstr>Tıp eğitimi</vt:lpstr>
      <vt:lpstr>Hekim olma azmi</vt:lpstr>
      <vt:lpstr>Çıraklık eğitimi (herhangi bir meslekte)</vt:lpstr>
      <vt:lpstr>Bizim mesleğimizde ustamızı geçmek zorundayız</vt:lpstr>
      <vt:lpstr>Tıp Eğitimi = Araştırma</vt:lpstr>
      <vt:lpstr>Klinikte Beceri Eğitimi</vt:lpstr>
      <vt:lpstr>Slide 13</vt:lpstr>
      <vt:lpstr>Yeni eğitim yöntemlerine ihtiyaç var.</vt:lpstr>
      <vt:lpstr>Basketbol maç sırasında öğrenilmez. </vt:lpstr>
      <vt:lpstr>Çocuk kondüktör yetiştirmek için</vt:lpstr>
      <vt:lpstr>Benzer işlerde beceri transferi mümkündür.</vt:lpstr>
      <vt:lpstr>Bu temellere dayanarak.</vt:lpstr>
      <vt:lpstr>Artroskopi sırasında</vt:lpstr>
      <vt:lpstr>Slide 20</vt:lpstr>
      <vt:lpstr>Slide 21</vt:lpstr>
      <vt:lpstr>Slide 22</vt:lpstr>
      <vt:lpstr>TOT-DER  3. lük ödülü</vt:lpstr>
      <vt:lpstr>Slide 24</vt:lpstr>
      <vt:lpstr>Slide 25</vt:lpstr>
      <vt:lpstr>Slide 26</vt:lpstr>
      <vt:lpstr>Slide 27</vt:lpstr>
      <vt:lpstr>Slide 28</vt:lpstr>
      <vt:lpstr>Klasik olarak çocuk öğrenci</vt:lpstr>
      <vt:lpstr>Erişkin öğrenci </vt:lpstr>
      <vt:lpstr>Slide 31</vt:lpstr>
      <vt:lpstr>Algısal mod</vt:lpstr>
      <vt:lpstr>Ölçülemeyen performans geliştirilemez</vt:lpstr>
      <vt:lpstr>Slide 34</vt:lpstr>
      <vt:lpstr>Teşekkür ederim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 of Lower Extremity Dr. Mustafa KARAHAN</dc:title>
  <dc:creator>mustafa</dc:creator>
  <cp:lastModifiedBy>Prof Dr Mustafa Karahan</cp:lastModifiedBy>
  <cp:revision>198</cp:revision>
  <dcterms:created xsi:type="dcterms:W3CDTF">2000-02-14T10:14:09Z</dcterms:created>
  <dcterms:modified xsi:type="dcterms:W3CDTF">2010-06-03T05:20:38Z</dcterms:modified>
</cp:coreProperties>
</file>